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34" autoAdjust="0"/>
    <p:restoredTop sz="94660"/>
  </p:normalViewPr>
  <p:slideViewPr>
    <p:cSldViewPr snapToGrid="0">
      <p:cViewPr>
        <p:scale>
          <a:sx n="83" d="100"/>
          <a:sy n="83" d="100"/>
        </p:scale>
        <p:origin x="-78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257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Notes Placeholder 1048597"/>
          <p:cNvSpPr>
            <a:spLocks noGrp="1"/>
          </p:cNvSpPr>
          <p:nvPr>
            <p:ph type="body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58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4858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E0781A-D039-4216-9B53-DB67B71DE92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0485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B9967E5-F2AF-471E-8265-806BF45FF971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048587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48588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1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0781A-D039-4216-9B53-DB67B71DE92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67E5-F2AF-471E-8265-806BF45FF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0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0781A-D039-4216-9B53-DB67B71DE92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0486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67E5-F2AF-471E-8265-806BF45FF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5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5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0781A-D039-4216-9B53-DB67B71DE92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0485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67E5-F2AF-471E-8265-806BF45FF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2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E0781A-D039-4216-9B53-DB67B71DE92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9967E5-F2AF-471E-8265-806BF45FF971}" type="slidenum">
              <a:rPr lang="en-US" smtClean="0"/>
              <a:t>‹#›</a:t>
            </a:fld>
            <a:endParaRPr lang="en-US"/>
          </a:p>
        </p:txBody>
      </p:sp>
      <p:sp>
        <p:nvSpPr>
          <p:cNvPr id="104862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29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30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3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0781A-D039-4216-9B53-DB67B71DE92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04863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67E5-F2AF-471E-8265-806BF45FF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35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636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3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638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3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0781A-D039-4216-9B53-DB67B71DE92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04864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67E5-F2AF-471E-8265-806BF45FF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0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0781A-D039-4216-9B53-DB67B71DE92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04860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67E5-F2AF-471E-8265-806BF45FF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0781A-D039-4216-9B53-DB67B71DE92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0486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67E5-F2AF-471E-8265-806BF45FF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47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48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649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E0781A-D039-4216-9B53-DB67B71DE92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04865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65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9967E5-F2AF-471E-8265-806BF45FF971}" type="slidenum">
              <a:rPr lang="en-US" smtClean="0"/>
              <a:t>‹#›</a:t>
            </a:fld>
            <a:endParaRPr lang="en-US"/>
          </a:p>
        </p:txBody>
      </p:sp>
      <p:sp>
        <p:nvSpPr>
          <p:cNvPr id="1048652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11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486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6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E0781A-D039-4216-9B53-DB67B71DE92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04861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6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9967E5-F2AF-471E-8265-806BF45FF971}" type="slidenum">
              <a:rPr lang="en-US" smtClean="0"/>
              <a:t>‹#›</a:t>
            </a:fld>
            <a:endParaRPr lang="en-US"/>
          </a:p>
        </p:txBody>
      </p:sp>
      <p:sp>
        <p:nvSpPr>
          <p:cNvPr id="1048616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3E0781A-D039-4216-9B53-DB67B71DE92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B9967E5-F2AF-471E-8265-806BF45FF971}" type="slidenum">
              <a:rPr lang="en-US" smtClean="0"/>
              <a:t>‹#›</a:t>
            </a:fld>
            <a:endParaRPr lang="en-US"/>
          </a:p>
        </p:txBody>
      </p:sp>
      <p:sp>
        <p:nvSpPr>
          <p:cNvPr id="1048581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ctrTitle"/>
          </p:nvPr>
        </p:nvSpPr>
        <p:spPr>
          <a:xfrm>
            <a:off x="1953226" y="2499336"/>
            <a:ext cx="8361229" cy="3037546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>
            <a:norm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b="1" cap="none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B Titr" panose="00000700000000000000" pitchFamily="2" charset="-78"/>
              </a:rPr>
              <a:t>گزارش عملکرد جذب و بکار گیری نیروهای رسمی، شرکتی و قراردادی</a:t>
            </a:r>
            <a:br>
              <a:rPr lang="fa-IR" sz="2800" b="1" cap="none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B Titr" panose="00000700000000000000" pitchFamily="2" charset="-78"/>
              </a:rPr>
            </a:br>
            <a:r>
              <a:rPr lang="fa-IR" sz="2800" b="1" cap="none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B Titr" panose="00000700000000000000" pitchFamily="2" charset="-78"/>
              </a:rPr>
              <a:t> دانشگاه علوم پزشکی یاسوج</a:t>
            </a:r>
            <a:br>
              <a:rPr lang="fa-IR" sz="2800" b="1" cap="none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B Titr" panose="00000700000000000000" pitchFamily="2" charset="-78"/>
              </a:rPr>
            </a:br>
            <a:r>
              <a:rPr lang="fa-IR" sz="2800" b="1" cap="none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B Titr" panose="00000700000000000000" pitchFamily="2" charset="-78"/>
              </a:rPr>
              <a:t>سال های 1398 تا 1400</a:t>
            </a:r>
            <a:endParaRPr lang="en-US" sz="2800" b="1" cap="none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pic>
        <p:nvPicPr>
          <p:cNvPr id="209715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6942" y="392113"/>
            <a:ext cx="1633799" cy="21021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6"/>
          <p:cNvSpPr>
            <a:spLocks noGrp="1"/>
          </p:cNvSpPr>
          <p:nvPr>
            <p:ph idx="1"/>
          </p:nvPr>
        </p:nvSpPr>
        <p:spPr>
          <a:xfrm>
            <a:off x="925511" y="279401"/>
            <a:ext cx="10018713" cy="59689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 rtl="1">
              <a:buNone/>
            </a:pPr>
            <a:r>
              <a:rPr lang="fa-IR" sz="24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1- مجوز نیروهای رسمی، پیمانی و قراردادی از ابتدای سال 1398 تا کنون</a:t>
            </a:r>
            <a:endParaRPr lang="en-US" sz="2400" b="1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4194304" name="Content Placeholder 5"/>
          <p:cNvGraphicFramePr>
            <a:graphicFrameLocks/>
          </p:cNvGraphicFramePr>
          <p:nvPr/>
        </p:nvGraphicFramePr>
        <p:xfrm>
          <a:off x="317496" y="1130295"/>
          <a:ext cx="11734806" cy="508000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303867"/>
                <a:gridCol w="1303867"/>
                <a:gridCol w="1512888"/>
                <a:gridCol w="1254101"/>
                <a:gridCol w="1330883"/>
                <a:gridCol w="1943098"/>
                <a:gridCol w="1384109"/>
                <a:gridCol w="990791"/>
                <a:gridCol w="711202"/>
              </a:tblGrid>
              <a:tr h="432215"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توضیحات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تاریخ مجوز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شماره مجوز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تاریخ آزمون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مجری آزمون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Titr" panose="00000700000000000000" pitchFamily="2" charset="-78"/>
                        </a:rPr>
                        <a:t>رسته</a:t>
                      </a:r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نوع استخدام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تعداد مجوز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ردیف</a:t>
                      </a:r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98/3/27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151609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--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سازمان سنجش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بهداشتی درمانی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پیمانی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88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99/4/16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180981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--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سازمان سنجش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6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بهداشتی درمانی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16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پیمانی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24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99/6/14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368399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--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سازمان سنجش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بهداشتی درمانی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قراردادی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24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161">
                <a:tc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99/8/20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6168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99/11/24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سازمان سنجش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بهداشتی درمانی-اداری مالی-فنی مهندسی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پیمانی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123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99/10/10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7541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99/11/24</a:t>
                      </a:r>
                      <a:endParaRPr lang="en-US" sz="1400" dirty="0" smtClean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سازمان سنجش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بهداشتی درمانی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16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پیمانی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275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965"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فقط ایثارگران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99/11/15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389959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سازمان سنجش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بهداشتی درمانی-اداری مالی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رسمی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35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588">
                <a:tc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99/8/20 و 99/10/10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دستورالعمل بهورزی تعدادی از مجوزهای 6168 و 7541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طی دو ماه آینده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دانشگاه علوم پزشکی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بهورز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cs typeface="B Titr" panose="00000700000000000000" pitchFamily="2" charset="-78"/>
                        </a:rPr>
                        <a:t>پیمانی و قرارداری</a:t>
                      </a:r>
                      <a:endParaRPr lang="en-US" sz="12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106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Titr" panose="00000700000000000000" pitchFamily="2" charset="-78"/>
                        </a:rPr>
                        <a:t>675</a:t>
                      </a:r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Titr" panose="00000700000000000000" pitchFamily="2" charset="-78"/>
                        </a:rPr>
                        <a:t>جمع</a:t>
                      </a:r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Content Placeholder 6"/>
          <p:cNvSpPr>
            <a:spLocks noGrp="1"/>
          </p:cNvSpPr>
          <p:nvPr>
            <p:ph idx="1"/>
          </p:nvPr>
        </p:nvSpPr>
        <p:spPr>
          <a:xfrm>
            <a:off x="925511" y="279401"/>
            <a:ext cx="10018713" cy="59689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 rtl="1">
              <a:buNone/>
            </a:pPr>
            <a:r>
              <a:rPr lang="fa-IR" sz="24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2- مجوز نیروهای شرکتی از ابتدای سال 1398 تا کنون</a:t>
            </a:r>
            <a:endParaRPr lang="en-US" sz="2400" b="1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4194305" name="Content Placeholder 5"/>
          <p:cNvGraphicFramePr>
            <a:graphicFrameLocks/>
          </p:cNvGraphicFramePr>
          <p:nvPr/>
        </p:nvGraphicFramePr>
        <p:xfrm>
          <a:off x="190501" y="1130295"/>
          <a:ext cx="11861799" cy="4995715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308099"/>
                <a:gridCol w="953389"/>
                <a:gridCol w="1217463"/>
                <a:gridCol w="1001320"/>
                <a:gridCol w="1334988"/>
                <a:gridCol w="1685100"/>
                <a:gridCol w="1685100"/>
                <a:gridCol w="1104471"/>
                <a:gridCol w="1037492"/>
                <a:gridCol w="534377"/>
              </a:tblGrid>
              <a:tr h="432215"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توضیحات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تاریخ مجوز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شماره مجوز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تاریخ آزمون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مجری آزمون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Titr" panose="00000700000000000000" pitchFamily="2" charset="-78"/>
                        </a:rPr>
                        <a:t>رسته</a:t>
                      </a:r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نوع استخدام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تعداد مجوز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dirty="0" smtClean="0">
                          <a:cs typeface="B Titr" panose="00000700000000000000" pitchFamily="2" charset="-78"/>
                        </a:rPr>
                        <a:t>ردیف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 rowSpan="3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97/12/26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1676 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و 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9586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98/10/6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شرکت آوا سلامت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16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خدماتی باشت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شرکتی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74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37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پرستار کل استان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21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فوریت های کل استان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خدماتی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بهداشتی درمانی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فوریتهای</a:t>
                      </a:r>
                      <a:r>
                        <a:rPr lang="fa-IR" sz="1400" baseline="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 پطشکی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98/10/30</a:t>
                      </a:r>
                    </a:p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و</a:t>
                      </a:r>
                    </a:p>
                    <a:p>
                      <a:pPr algn="ctr" rtl="1"/>
                      <a:endParaRPr lang="fa-IR" sz="1400" dirty="0" smtClean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98/10/30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9019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و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9032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تاریخ های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99/11/17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99/10/19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99/6/7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شرکت آوا سلامت</a:t>
                      </a:r>
                      <a:endParaRPr lang="en-US" sz="1400" dirty="0" smtClean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60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خدماتی بیمارستان جلیل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شرکتی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127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B Titr" panose="00000700000000000000" pitchFamily="2" charset="-78"/>
                        </a:rPr>
                        <a:t>40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B Titr" panose="00000700000000000000" pitchFamily="2" charset="-78"/>
                        </a:rPr>
                        <a:t>نگهبانی </a:t>
                      </a: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بیمارستان </a:t>
                      </a:r>
                      <a:r>
                        <a:rPr kumimoji="0" lang="fa-I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B Titr" panose="00000700000000000000" pitchFamily="2" charset="-78"/>
                        </a:rPr>
                        <a:t>جلیل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B Titr" panose="00000700000000000000" pitchFamily="2" charset="-78"/>
                        </a:rPr>
                        <a:t>15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a-I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B Titr" panose="00000700000000000000" pitchFamily="2" charset="-78"/>
                        </a:rPr>
                        <a:t>پشتیبانی </a:t>
                      </a: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بیمارستان </a:t>
                      </a:r>
                      <a:r>
                        <a:rPr kumimoji="0" lang="fa-I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B Titr" panose="00000700000000000000" pitchFamily="2" charset="-78"/>
                        </a:rPr>
                        <a:t>جلیل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 vMerge="1"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پرستاری باشت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طی یکماه آینده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دانشگاه علوم پزشکی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نگهبان بیمارستان و شبکه کهگیلویه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شرکتی</a:t>
                      </a:r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20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221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221</a:t>
                      </a:r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Titr" panose="00000700000000000000" pitchFamily="2" charset="-78"/>
                        </a:rPr>
                        <a:t>جمع</a:t>
                      </a:r>
                      <a:endParaRPr lang="en-US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Content Placeholder 6"/>
          <p:cNvSpPr>
            <a:spLocks noGrp="1"/>
          </p:cNvSpPr>
          <p:nvPr>
            <p:ph idx="1"/>
          </p:nvPr>
        </p:nvSpPr>
        <p:spPr>
          <a:xfrm>
            <a:off x="925511" y="279401"/>
            <a:ext cx="10961688" cy="59689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 rtl="1">
              <a:buNone/>
            </a:pPr>
            <a:r>
              <a:rPr lang="fa-IR" sz="2200" b="1" dirty="0">
                <a:solidFill>
                  <a:schemeClr val="tx1"/>
                </a:solidFill>
                <a:cs typeface="B Titr" panose="00000700000000000000" pitchFamily="2" charset="-78"/>
              </a:rPr>
              <a:t>3- جذب نیروی شرکتی به صورت حجمی از ابتدای </a:t>
            </a:r>
            <a:r>
              <a:rPr lang="fa-IR" sz="22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سال 98 </a:t>
            </a:r>
            <a:r>
              <a:rPr lang="fa-IR" sz="2200" b="1" dirty="0">
                <a:solidFill>
                  <a:schemeClr val="tx1"/>
                </a:solidFill>
                <a:cs typeface="B Titr" panose="00000700000000000000" pitchFamily="2" charset="-78"/>
              </a:rPr>
              <a:t>تاکنون که توسط پیمانکار جذب شده است </a:t>
            </a:r>
            <a:endParaRPr lang="en-US" sz="2200" b="1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4194306" name="Content Placeholder 5"/>
          <p:cNvGraphicFramePr>
            <a:graphicFrameLocks/>
          </p:cNvGraphicFramePr>
          <p:nvPr/>
        </p:nvGraphicFramePr>
        <p:xfrm>
          <a:off x="381000" y="1020228"/>
          <a:ext cx="11506199" cy="46939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321425"/>
                <a:gridCol w="2946120"/>
                <a:gridCol w="628580"/>
                <a:gridCol w="1864290"/>
                <a:gridCol w="1852989"/>
                <a:gridCol w="1229245"/>
                <a:gridCol w="1103655"/>
                <a:gridCol w="559895"/>
              </a:tblGrid>
              <a:tr h="432215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Titr" panose="00000700000000000000" pitchFamily="2" charset="-78"/>
                        </a:rPr>
                        <a:t>رسته</a:t>
                      </a:r>
                      <a:endParaRPr lang="en-GB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Titr" panose="00000700000000000000" pitchFamily="2" charset="-78"/>
                        </a:rPr>
                        <a:t>مجوز</a:t>
                      </a:r>
                      <a:endParaRPr lang="en-GB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600" dirty="0">
                          <a:cs typeface="B Titr" panose="00000700000000000000" pitchFamily="2" charset="-78"/>
                        </a:rPr>
                        <a:t>تعداد نیروی اضافه شده به نسبت افزایش حجم از سال 98 تا کنون</a:t>
                      </a:r>
                      <a:endParaRPr lang="en-GB" sz="1600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>
                          <a:cs typeface="B Titr" panose="00000700000000000000" pitchFamily="2" charset="-78"/>
                        </a:rPr>
                        <a:t>تعداد نیرو به نسبت حجم </a:t>
                      </a:r>
                      <a:endParaRPr lang="fa-IR" sz="1400" dirty="0" smtClean="0">
                        <a:cs typeface="B Titr" panose="00000700000000000000" pitchFamily="2" charset="-78"/>
                      </a:endParaRPr>
                    </a:p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قبل </a:t>
                      </a:r>
                      <a:r>
                        <a:rPr lang="fa-IR" sz="1400" dirty="0">
                          <a:cs typeface="B Titr" panose="00000700000000000000" pitchFamily="2" charset="-78"/>
                        </a:rPr>
                        <a:t>از سال 98</a:t>
                      </a:r>
                      <a:endParaRPr lang="en-GB" sz="1400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Titr" panose="00000700000000000000" pitchFamily="2" charset="-78"/>
                        </a:rPr>
                        <a:t>مراکز</a:t>
                      </a:r>
                      <a:endParaRPr lang="en-GB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Titr" panose="00000700000000000000" pitchFamily="2" charset="-78"/>
                        </a:rPr>
                        <a:t>شهرستان</a:t>
                      </a:r>
                      <a:endParaRPr lang="en-GB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dirty="0" smtClean="0">
                          <a:cs typeface="B Titr" panose="00000700000000000000" pitchFamily="2" charset="-78"/>
                        </a:rPr>
                        <a:t>ردیف</a:t>
                      </a:r>
                      <a:endParaRPr lang="en-GB" sz="1200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خدمات عمومی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دستورالعمل استاندارد سازی نیروی خدماتی و خرید خدمات از بخش خصوصی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12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49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بیمارستان شهید رجائی</a:t>
                      </a:r>
                      <a:endParaRPr lang="en-GB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گچساران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Titr" panose="00000700000000000000" pitchFamily="2" charset="-78"/>
                        </a:rPr>
                        <a:t>1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a-IR" sz="1400" b="1" dirty="0">
                          <a:cs typeface="B Titr" panose="00000700000000000000" pitchFamily="2" charset="-78"/>
                        </a:rPr>
                        <a:t>خدمات عمومی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a-IR" sz="1400" b="1" dirty="0">
                          <a:cs typeface="B Titr" panose="00000700000000000000" pitchFamily="2" charset="-78"/>
                        </a:rPr>
                        <a:t>دستورالعمل استاندارد سازی نیروی خدماتی و خرید خدمات از بخش خصوصی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5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cs typeface="B Titr" panose="00000700000000000000" pitchFamily="2" charset="-78"/>
                        </a:rPr>
                        <a:t>5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کلنیک شهید تاجگردون</a:t>
                      </a:r>
                      <a:endParaRPr lang="en-GB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باشت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Titr" panose="00000700000000000000" pitchFamily="2" charset="-78"/>
                        </a:rPr>
                        <a:t>2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تاسیسات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a-IR" sz="1400" b="1" dirty="0">
                          <a:cs typeface="B Titr" panose="00000700000000000000" pitchFamily="2" charset="-78"/>
                        </a:rPr>
                        <a:t>دستورالعمل استاندارد سازی نیروی خدماتی و خرید خدمات از بخش خصوصی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5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cs typeface="B Titr" panose="00000700000000000000" pitchFamily="2" charset="-78"/>
                        </a:rPr>
                        <a:t>5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بیمارستان باشت</a:t>
                      </a:r>
                      <a:endParaRPr lang="en-GB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باشت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Titr" panose="00000700000000000000" pitchFamily="2" charset="-78"/>
                        </a:rPr>
                        <a:t>3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735">
                <a:tc rowSpan="4"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خدمات عمومی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دستورالعمل استاندارد سازی نیروی خدماتی و خرید خدمات از بخش خصوصی</a:t>
                      </a:r>
                    </a:p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10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امام خمینی(ره)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fa-I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53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بیمارستان امام خمینی، </a:t>
                      </a:r>
                    </a:p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شبکه و </a:t>
                      </a:r>
                    </a:p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مراکز بهداشتی شهرستانها</a:t>
                      </a:r>
                    </a:p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دهدشت-چرام –لنده و بهمئی</a:t>
                      </a:r>
                    </a:p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4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2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چرام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5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5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لنده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50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5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بهمئی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215"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خدمات عمومی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دستورالعمل استاندارد سازی نیروی خدماتی و خرید خدمات از بخش خصوصی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latin typeface="Corbel" panose="020B0503020204020204"/>
                          <a:ea typeface="+mn-ea"/>
                          <a:cs typeface="B Titr" panose="00000700000000000000" pitchFamily="2" charset="-78"/>
                        </a:rPr>
                        <a:t>8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39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بیمارستان امام سجاد</a:t>
                      </a:r>
                    </a:p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بویراحمد</a:t>
                      </a:r>
                    </a:p>
                    <a:p>
                      <a:pPr algn="ctr" rtl="1"/>
                      <a:endParaRPr lang="en-US" sz="14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Content Placeholder 6"/>
          <p:cNvSpPr>
            <a:spLocks noGrp="1"/>
          </p:cNvSpPr>
          <p:nvPr>
            <p:ph idx="1"/>
          </p:nvPr>
        </p:nvSpPr>
        <p:spPr>
          <a:xfrm>
            <a:off x="266698" y="279401"/>
            <a:ext cx="11620501" cy="59689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 rtl="1">
              <a:buNone/>
            </a:pPr>
            <a:r>
              <a:rPr lang="fa-IR" sz="22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ادامه جدول 3- </a:t>
            </a:r>
            <a:r>
              <a:rPr lang="fa-IR" sz="2200" b="1" dirty="0">
                <a:solidFill>
                  <a:schemeClr val="tx1"/>
                </a:solidFill>
                <a:cs typeface="B Titr" panose="00000700000000000000" pitchFamily="2" charset="-78"/>
              </a:rPr>
              <a:t>جذب نیروی شرکتی به صورت حجمی از ابتدای </a:t>
            </a:r>
            <a:r>
              <a:rPr lang="fa-IR" sz="22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سال 98 </a:t>
            </a:r>
            <a:r>
              <a:rPr lang="fa-IR" sz="2200" b="1" dirty="0">
                <a:solidFill>
                  <a:schemeClr val="tx1"/>
                </a:solidFill>
                <a:cs typeface="B Titr" panose="00000700000000000000" pitchFamily="2" charset="-78"/>
              </a:rPr>
              <a:t>تاکنون که توسط پیمانکار جذب شده است </a:t>
            </a:r>
            <a:endParaRPr lang="en-US" sz="2200" b="1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4194307" name="Content Placeholder 5"/>
          <p:cNvGraphicFramePr>
            <a:graphicFrameLocks/>
          </p:cNvGraphicFramePr>
          <p:nvPr/>
        </p:nvGraphicFramePr>
        <p:xfrm>
          <a:off x="266698" y="1350428"/>
          <a:ext cx="11620501" cy="3083975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334552"/>
                <a:gridCol w="2975386"/>
                <a:gridCol w="2517634"/>
                <a:gridCol w="1831007"/>
                <a:gridCol w="1281846"/>
                <a:gridCol w="1074229"/>
                <a:gridCol w="605847"/>
              </a:tblGrid>
              <a:tr h="432215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Titr" panose="00000700000000000000" pitchFamily="2" charset="-78"/>
                        </a:rPr>
                        <a:t>رسته</a:t>
                      </a:r>
                      <a:endParaRPr lang="en-GB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Titr" panose="00000700000000000000" pitchFamily="2" charset="-78"/>
                        </a:rPr>
                        <a:t>مجوز</a:t>
                      </a:r>
                      <a:endParaRPr lang="en-GB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>
                          <a:cs typeface="B Titr" panose="00000700000000000000" pitchFamily="2" charset="-78"/>
                        </a:rPr>
                        <a:t>تعداد نیروی اضافه شده به نسبت افزایش حجم از سال 98 تا کنون</a:t>
                      </a:r>
                      <a:endParaRPr lang="en-GB" sz="1600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>
                          <a:cs typeface="B Titr" panose="00000700000000000000" pitchFamily="2" charset="-78"/>
                        </a:rPr>
                        <a:t>تعداد نیرو به نسبت حجم </a:t>
                      </a:r>
                      <a:endParaRPr lang="fa-IR" sz="1400" dirty="0" smtClean="0">
                        <a:cs typeface="B Titr" panose="00000700000000000000" pitchFamily="2" charset="-78"/>
                      </a:endParaRPr>
                    </a:p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قبل </a:t>
                      </a:r>
                      <a:r>
                        <a:rPr lang="fa-IR" sz="1400" dirty="0">
                          <a:cs typeface="B Titr" panose="00000700000000000000" pitchFamily="2" charset="-78"/>
                        </a:rPr>
                        <a:t>از سال 98</a:t>
                      </a:r>
                      <a:endParaRPr lang="en-GB" sz="1400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Titr" panose="00000700000000000000" pitchFamily="2" charset="-78"/>
                        </a:rPr>
                        <a:t>مراکز</a:t>
                      </a:r>
                      <a:endParaRPr lang="en-GB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Titr" panose="00000700000000000000" pitchFamily="2" charset="-78"/>
                        </a:rPr>
                        <a:t>شهرستان</a:t>
                      </a:r>
                      <a:endParaRPr lang="en-GB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anose="00000700000000000000" pitchFamily="2" charset="-78"/>
                        </a:rPr>
                        <a:t>ردیف</a:t>
                      </a:r>
                      <a:endParaRPr lang="en-GB" sz="1400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خدمات عمومی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دستورالعمل استاندارد سازی نیروی خدماتی و خرید خدمات از بخش خصوصی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4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15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بیمارستان شهید بهشتی</a:t>
                      </a:r>
                      <a:endParaRPr lang="en-GB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بویراحمد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Titr" panose="00000700000000000000" pitchFamily="2" charset="-78"/>
                        </a:rPr>
                        <a:t>6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a-IR" sz="1400" b="1" dirty="0">
                          <a:cs typeface="B Titr" panose="00000700000000000000" pitchFamily="2" charset="-78"/>
                        </a:rPr>
                        <a:t>خدمات عمومی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a-IR" sz="1400" b="1" dirty="0">
                          <a:cs typeface="B Titr" panose="00000700000000000000" pitchFamily="2" charset="-78"/>
                        </a:rPr>
                        <a:t>دستورالعمل استاندارد سازی نیروی خدماتی و خرید خدمات از بخش خصوصی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2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0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ستاد معاونت ها</a:t>
                      </a:r>
                      <a:endParaRPr lang="en-GB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بویراحمد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Titr" panose="00000700000000000000" pitchFamily="2" charset="-78"/>
                        </a:rPr>
                        <a:t>7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تاسیسات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a-IR" sz="1400" b="1" dirty="0">
                          <a:cs typeface="B Titr" panose="00000700000000000000" pitchFamily="2" charset="-78"/>
                        </a:rPr>
                        <a:t>دستورالعمل استاندارد سازی نیروی خدماتی و خرید خدمات از بخش خصوصی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cs typeface="B Titr" panose="00000700000000000000" pitchFamily="2" charset="-78"/>
                        </a:rPr>
                        <a:t>6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0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کلنیک شهید مفتح</a:t>
                      </a:r>
                      <a:endParaRPr lang="en-GB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بویراحمد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Titr" panose="00000700000000000000" pitchFamily="2" charset="-78"/>
                        </a:rPr>
                        <a:t>8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a-IR" sz="1400" b="1" dirty="0">
                          <a:cs typeface="B Titr" panose="00000700000000000000" pitchFamily="2" charset="-78"/>
                        </a:rPr>
                        <a:t>خدمات عمومی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a-IR" sz="1400" b="1" dirty="0">
                          <a:cs typeface="B Titr" panose="00000700000000000000" pitchFamily="2" charset="-78"/>
                        </a:rPr>
                        <a:t>دستورالعمل استاندارد سازی نیروی خدماتی و خرید خدمات از بخش خصوصی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5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0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شبکه بهداشت و درمان</a:t>
                      </a:r>
                      <a:endParaRPr lang="en-GB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>
                          <a:cs typeface="B Titr" panose="00000700000000000000" pitchFamily="2" charset="-78"/>
                        </a:rPr>
                        <a:t>مارگون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Titr" panose="00000700000000000000" pitchFamily="2" charset="-78"/>
                        </a:rPr>
                        <a:t>9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15">
                <a:tc gridSpan="2">
                  <a:txBody>
                    <a:bodyPr/>
                    <a:lstStyle/>
                    <a:p>
                      <a:pPr algn="ctr" rtl="1"/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cs typeface="B Titr" panose="00000700000000000000" pitchFamily="2" charset="-78"/>
                        </a:rPr>
                        <a:t>61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Titr" panose="00000700000000000000" pitchFamily="2" charset="-78"/>
                        </a:rPr>
                        <a:t>جمع</a:t>
                      </a:r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GB" sz="1400" b="1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525</Words>
  <Application>Microsoft Office PowerPoint</Application>
  <PresentationFormat>Custom</PresentationFormat>
  <Paragraphs>222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Crop</vt:lpstr>
      <vt:lpstr>گزارش عملکرد جذب و بکار گیری نیروهای رسمی، شرکتی و قراردادی  دانشگاه علوم پزشکی یاسوج سال های 1398 تا 1400</vt:lpstr>
      <vt:lpstr>PowerPoint Presentation</vt:lpstr>
      <vt:lpstr>PowerPoint Presentation</vt:lpstr>
      <vt:lpstr>PowerPoint Presentation</vt:lpstr>
      <vt:lpstr>PowerPoint Presentation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گزارش عملکرد جذب و بکار گیری نیروهای شرکتی و قراردادی  دانشگاه علوم پزشکی یاسوج</dc:title>
  <dc:creator>Reza</dc:creator>
  <cp:lastModifiedBy>no avaran</cp:lastModifiedBy>
  <cp:revision>1</cp:revision>
  <dcterms:created xsi:type="dcterms:W3CDTF">2021-10-28T23:07:43Z</dcterms:created>
  <dcterms:modified xsi:type="dcterms:W3CDTF">2021-11-09T06:33:35Z</dcterms:modified>
</cp:coreProperties>
</file>